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68" r:id="rId2"/>
    <p:sldId id="298" r:id="rId3"/>
    <p:sldId id="299" r:id="rId4"/>
    <p:sldId id="297" r:id="rId5"/>
    <p:sldId id="269" r:id="rId6"/>
    <p:sldId id="301" r:id="rId7"/>
    <p:sldId id="371" r:id="rId8"/>
    <p:sldId id="372" r:id="rId9"/>
    <p:sldId id="373" r:id="rId10"/>
    <p:sldId id="374" r:id="rId11"/>
    <p:sldId id="379" r:id="rId12"/>
    <p:sldId id="375" r:id="rId13"/>
    <p:sldId id="376" r:id="rId14"/>
    <p:sldId id="365" r:id="rId15"/>
    <p:sldId id="370" r:id="rId16"/>
    <p:sldId id="377" r:id="rId17"/>
    <p:sldId id="364" r:id="rId18"/>
    <p:sldId id="378" r:id="rId19"/>
    <p:sldId id="367" r:id="rId20"/>
    <p:sldId id="368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90" d="100"/>
          <a:sy n="90" d="100"/>
        </p:scale>
        <p:origin x="87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65CBCEA3-42A7-4D60-9C49-BF20AF0BE2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658F36A-EFB5-47D5-A436-9FD058895CA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3C738E-981E-4A73-968F-FC838A1F9785}" type="datetimeFigureOut">
              <a:rPr lang="de-DE" smtClean="0"/>
              <a:t>28.09.2018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0C5336-1D35-4739-92B7-1E818706E1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BC795D7-857A-4E61-B291-4D30DC991D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58ABB-8AF2-4DCF-A015-F6DCDB69261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24768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D90ACC-0C1B-4F7D-895F-3B4A7F7193EE}" type="datetimeFigureOut">
              <a:rPr lang="de-DE" smtClean="0"/>
              <a:t>28.09.2018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4F61F-482C-4821-8F1D-53C74C88913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68887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75F7D0-590A-4874-967A-BF8119D6DA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5B25945-DF67-4994-8C30-B5B3C40C0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AD7527-B0A7-4820-BE8A-3E1D5A17C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97C24-216D-462E-97F7-E6348A0B0D97}" type="datetime1">
              <a:rPr lang="de-DE" smtClean="0"/>
              <a:t>28.09.2018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726272-0F4D-4C42-B1CE-12A93ABB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1B2C43-43A5-4F6B-AC26-26D8FA88B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2056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7CB66-4766-4FEC-A25A-E9CFDC7A4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B90C787-C1BE-4021-AA2C-0038E30AC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AAD511-092A-420C-B780-95BC3F423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2A21F-0693-418C-9BCF-02E185206A97}" type="datetime1">
              <a:rPr lang="de-DE" smtClean="0"/>
              <a:t>28.09.2018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0B7692-8696-4C9E-8F17-182DC066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1A2A4E-9B63-4A30-846B-F24147A24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1552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370F34E-BA41-4ACC-AAA5-59F42CA970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A17B72D-3D10-434F-B3E7-633F19CAF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E747CF-D9F2-4763-AB79-A73FAD683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F5EE-B5C1-40FE-8C36-5F9DBAF43BC2}" type="datetime1">
              <a:rPr lang="de-DE" smtClean="0"/>
              <a:t>28.09.2018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5BE732-3EDB-4AB1-8FCB-DEA878794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D1F615B-6E71-47A7-8C1A-7951398A0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354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A34F0-2BF1-45E4-9BFF-30B984FE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545887-3EBE-4881-AF51-D7F166D13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9A1838-3864-4713-A09B-BF5A06928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BAB0-7388-491E-A4B3-BF0765A413E4}" type="datetime1">
              <a:rPr lang="de-DE" smtClean="0"/>
              <a:t>28.09.2018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2C74E3-D467-42E6-B2CF-A4349590D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59CDA7B-D473-4139-A43F-608387B1E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F575C3C-9642-4235-9362-FC7898BA2D78}"/>
              </a:ext>
            </a:extLst>
          </p:cNvPr>
          <p:cNvCxnSpPr/>
          <p:nvPr userDrawn="1"/>
        </p:nvCxnSpPr>
        <p:spPr>
          <a:xfrm>
            <a:off x="606056" y="6246628"/>
            <a:ext cx="1089305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6C12B967-467B-4464-9CF9-B40239CECA91}"/>
              </a:ext>
            </a:extLst>
          </p:cNvPr>
          <p:cNvCxnSpPr/>
          <p:nvPr userDrawn="1"/>
        </p:nvCxnSpPr>
        <p:spPr>
          <a:xfrm>
            <a:off x="579553" y="1754141"/>
            <a:ext cx="1089305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630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A5B69C-C6F9-4F81-B73E-02A7F7BA7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E13BF51-A60D-4185-A96C-5664888CD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206EB1-AD3E-4C3E-BBAA-3C7547BD2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223AD-048D-456D-AA0F-E1B60094CEA3}" type="datetime1">
              <a:rPr lang="de-DE" smtClean="0"/>
              <a:t>28.09.2018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CEBD966-67AF-40CB-9641-6C0CEE61E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019C83-E3E1-4BE3-8DA8-7B26D68D8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1069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583A85-061F-4573-B238-CF8DDA642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102E07-7B74-42FB-ADF9-9645C9D1E6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FDD605-B3E7-4FC6-9BB5-B51A88C231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BFE0404-DD70-4ACA-ABE4-C0593D128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C573-4AB5-4A49-A411-2850AAED6536}" type="datetime1">
              <a:rPr lang="de-DE" smtClean="0"/>
              <a:t>28.09.2018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146628-871F-403B-88D5-6347732CA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8AF5B5A-4F11-49C6-A697-25484909A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3529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F68382-2FCF-43A8-9680-C65B55473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E2E623-0679-411B-A3D9-5F6C0BA67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A545693-B36E-4B24-8580-2D70F920E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6CB6C79-81EC-4962-BCCD-865E44C9D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8010F42-7841-46C3-9CCB-DFD73767F4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3416ACC-6C06-4D2B-BE0E-FDDBB3F8E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0F707-38A3-44D1-AE8D-98F8A8B9FB09}" type="datetime1">
              <a:rPr lang="de-DE" smtClean="0"/>
              <a:t>28.09.2018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0B2BC7D-58CE-4762-9C10-55B66CDB9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00B4D04-F22C-4883-8586-2372E0119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2226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BE73D2-6702-4EC4-A1C8-690CF964F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655994-8A6E-4F04-8B44-E59B03A8E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C5149-BE93-411F-B80A-FECF8CAFABD6}" type="datetime1">
              <a:rPr lang="de-DE" smtClean="0"/>
              <a:t>28.09.2018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39EB74-1D73-45AC-B005-A1619DA6A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4C94E7-1C00-44EA-AC7D-A690C76E0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544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4009395-2EE9-48FB-AF42-0397FA5DE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CFF10-5BAD-4657-A509-5FECD0CE7A6E}" type="datetime1">
              <a:rPr lang="de-DE" smtClean="0"/>
              <a:t>28.09.2018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9AFC94-8EAA-4162-9267-3E57B8921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B8D3BD3-EBC1-4BF8-8BE6-FF39D0C33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1745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665D79-5900-4D8B-8CBB-395629ED2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FEABF7-3DF5-4338-9E64-B699BE5CD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2858A95-5DE6-4031-8FDE-6B62A1C605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09714F2-5F37-4B79-8B67-36C703BF2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D3765-3036-4831-AAB4-1F2AA34B6F4A}" type="datetime1">
              <a:rPr lang="de-DE" smtClean="0"/>
              <a:t>28.09.2018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A31D03-7856-424E-90CA-B7A8A74B7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AFE4B3-DADC-4CE8-9D89-643C39700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3902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310422-4D88-41AD-9A55-6E37F2D9D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0B6A6E6-7AA2-4C3A-8B4B-CB8629D29C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8A733BB-BB51-409D-A8F9-1E549E7774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6E6BF8D-6ED5-4EC8-9EBA-D52346A6E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B2FFA-69E5-4DF9-8220-4DB3B6695103}" type="datetime1">
              <a:rPr lang="de-DE" smtClean="0"/>
              <a:t>28.09.2018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572961B-CCA2-4595-ACE5-A60268699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9D250E7-3089-4A6C-843D-5C0BD51DA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388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D0DCFFA-2923-4E3D-9E00-5DE57A5F8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3B5BED5-728C-40D6-AB33-3D3A6D171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C99A05C-4487-4617-91A2-1D1DCC4FB9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4D1318-5262-45E9-B387-98078DF61620}" type="datetime1">
              <a:rPr lang="de-DE" smtClean="0"/>
              <a:t>28.09.2018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8E07A5-3156-451E-A112-99BFE04CBD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728D0A-6367-4A13-BFB0-B25D3D6D1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8C309-F0BC-47D5-9A47-19AA664CBA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5610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en-us/azure/cognitive-services/computer-vision/home#optical-character-recognition-ocr" TargetMode="External"/><Relationship Id="rId3" Type="http://schemas.openxmlformats.org/officeDocument/2006/relationships/hyperlink" Target="https://docs.microsoft.com/en-us/azure/cognitive-services/computer-vision/home#categorizing-images" TargetMode="External"/><Relationship Id="rId7" Type="http://schemas.openxmlformats.org/officeDocument/2006/relationships/hyperlink" Target="https://docs.microsoft.com/en-us/azure/cognitive-services/computer-vision/home#generating-descriptions" TargetMode="External"/><Relationship Id="rId2" Type="http://schemas.openxmlformats.org/officeDocument/2006/relationships/hyperlink" Target="https://docs.microsoft.com/en-us/azure/cognitive-services/computer-vision/home#tagging-image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azure/cognitive-services/computer-vision/home#domain-specific-content" TargetMode="External"/><Relationship Id="rId11" Type="http://schemas.openxmlformats.org/officeDocument/2006/relationships/hyperlink" Target="https://docs.microsoft.com/en-us/azure/cognitive-services/computer-vision/home#generating-thumbnails" TargetMode="External"/><Relationship Id="rId5" Type="http://schemas.openxmlformats.org/officeDocument/2006/relationships/hyperlink" Target="https://docs.microsoft.com/en-us/azure/cognitive-services/computer-vision/home#faces" TargetMode="External"/><Relationship Id="rId10" Type="http://schemas.openxmlformats.org/officeDocument/2006/relationships/hyperlink" Target="https://docs.microsoft.com/en-us/azure/cognitive-services/computer-vision/home#flagging-adult-content" TargetMode="External"/><Relationship Id="rId4" Type="http://schemas.openxmlformats.org/officeDocument/2006/relationships/hyperlink" Target="https://docs.microsoft.com/en-us/azure/cognitive-services/computer-vision/home#identifying-image-types" TargetMode="External"/><Relationship Id="rId9" Type="http://schemas.openxmlformats.org/officeDocument/2006/relationships/hyperlink" Target="https://docs.microsoft.com/en-us/azure/cognitive-services/computer-vision/home#perceiving-color-schemes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ocs.microsoft.com/de-de/azure/cognitive-services/text-analytics/overview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de-de/azure/cognitive-services/text-analytics/quickstarts/nodejs" TargetMode="External"/><Relationship Id="rId2" Type="http://schemas.openxmlformats.org/officeDocument/2006/relationships/hyperlink" Target="https://docs.microsoft.com/de-de/azure/cognitive-services/text-analytics/tutorials/tutorial-power-bi-key-phrase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de-de/azure/cognitive-services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cognitive-services/" TargetMode="External"/><Relationship Id="rId2" Type="http://schemas.openxmlformats.org/officeDocument/2006/relationships/hyperlink" Target="https://azure.microsoft.com/de-de/services/cognitive-servic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microsoft.com/de-de/azure/cognitive-services/" TargetMode="External"/><Relationship Id="rId4" Type="http://schemas.openxmlformats.org/officeDocument/2006/relationships/hyperlink" Target="https://azure.microsoft.com/de-de/services/cognitive-services/directory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de-de/azure/cognitive-services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D40A47-4297-4723-88D6-A2738E3A38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Azure </a:t>
            </a:r>
            <a:r>
              <a:rPr lang="de-DE" dirty="0" err="1"/>
              <a:t>Cognitive</a:t>
            </a:r>
            <a:r>
              <a:rPr lang="de-DE" dirty="0"/>
              <a:t> Services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9D88552-FE55-4357-9B9D-FA19017E64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EC5262E-AF90-4C79-B988-C486CA690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836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87C31D-469F-407B-8F24-D20F932B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Computer Vision (OCR)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3281FDD-80E1-4FE3-BC92-95B691E71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10</a:t>
            </a:fld>
            <a:endParaRPr lang="de-DE"/>
          </a:p>
        </p:txBody>
      </p:sp>
      <p:pic>
        <p:nvPicPr>
          <p:cNvPr id="5" name="Inhaltsplatzhalter 3">
            <a:extLst>
              <a:ext uri="{FF2B5EF4-FFF2-40B4-BE49-F238E27FC236}">
                <a16:creationId xmlns:a16="http://schemas.microsoft.com/office/drawing/2014/main" id="{7DA16744-8E63-42FC-A00D-8EA58E107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2452" y="1847850"/>
            <a:ext cx="3266216" cy="435133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B549A15-425F-4E96-BF9E-0260248FB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5616" y="1815176"/>
            <a:ext cx="5675435" cy="431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793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B5ADA1-9D31-4942-9E99-9E27C1CA7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Computer Vision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446648-3F5D-4292-9666-63416ABD8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Computer Vision API,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analyze</a:t>
            </a:r>
            <a:r>
              <a:rPr lang="de-DE" dirty="0"/>
              <a:t>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:</a:t>
            </a:r>
          </a:p>
          <a:p>
            <a:pPr lvl="0"/>
            <a:r>
              <a:rPr lang="de-DE" u="sng" dirty="0">
                <a:hlinkClick r:id="rId2"/>
              </a:rPr>
              <a:t>Tag </a:t>
            </a:r>
            <a:r>
              <a:rPr lang="de-DE" u="sng" dirty="0" err="1">
                <a:hlinkClick r:id="rId2"/>
              </a:rPr>
              <a:t>images</a:t>
            </a:r>
            <a:r>
              <a:rPr lang="de-DE" u="sng" dirty="0">
                <a:hlinkClick r:id="rId2"/>
              </a:rPr>
              <a:t> </a:t>
            </a:r>
            <a:r>
              <a:rPr lang="de-DE" u="sng" dirty="0" err="1">
                <a:hlinkClick r:id="rId2"/>
              </a:rPr>
              <a:t>based</a:t>
            </a:r>
            <a:r>
              <a:rPr lang="de-DE" u="sng" dirty="0">
                <a:hlinkClick r:id="rId2"/>
              </a:rPr>
              <a:t> on </a:t>
            </a:r>
            <a:r>
              <a:rPr lang="de-DE" u="sng" dirty="0" err="1">
                <a:hlinkClick r:id="rId2"/>
              </a:rPr>
              <a:t>content</a:t>
            </a:r>
            <a:endParaRPr lang="de-DE" dirty="0"/>
          </a:p>
          <a:p>
            <a:pPr lvl="0"/>
            <a:r>
              <a:rPr lang="de-DE" u="sng" dirty="0" err="1">
                <a:hlinkClick r:id="rId3"/>
              </a:rPr>
              <a:t>Categorize</a:t>
            </a:r>
            <a:r>
              <a:rPr lang="de-DE" u="sng" dirty="0">
                <a:hlinkClick r:id="rId3"/>
              </a:rPr>
              <a:t> </a:t>
            </a:r>
            <a:r>
              <a:rPr lang="de-DE" u="sng" dirty="0" err="1">
                <a:hlinkClick r:id="rId3"/>
              </a:rPr>
              <a:t>images</a:t>
            </a:r>
            <a:endParaRPr lang="de-DE" dirty="0"/>
          </a:p>
          <a:p>
            <a:pPr lvl="0"/>
            <a:r>
              <a:rPr lang="de-DE" u="sng" dirty="0" err="1">
                <a:hlinkClick r:id="rId4"/>
              </a:rPr>
              <a:t>Identify</a:t>
            </a:r>
            <a:r>
              <a:rPr lang="de-DE" u="sng" dirty="0">
                <a:hlinkClick r:id="rId4"/>
              </a:rPr>
              <a:t> </a:t>
            </a:r>
            <a:r>
              <a:rPr lang="de-DE" u="sng" dirty="0" err="1">
                <a:hlinkClick r:id="rId4"/>
              </a:rPr>
              <a:t>the</a:t>
            </a:r>
            <a:r>
              <a:rPr lang="de-DE" u="sng" dirty="0">
                <a:hlinkClick r:id="rId4"/>
              </a:rPr>
              <a:t> type and </a:t>
            </a:r>
            <a:r>
              <a:rPr lang="de-DE" u="sng" dirty="0" err="1">
                <a:hlinkClick r:id="rId4"/>
              </a:rPr>
              <a:t>quality</a:t>
            </a:r>
            <a:r>
              <a:rPr lang="de-DE" u="sng" dirty="0">
                <a:hlinkClick r:id="rId4"/>
              </a:rPr>
              <a:t> </a:t>
            </a:r>
            <a:r>
              <a:rPr lang="de-DE" u="sng" dirty="0" err="1">
                <a:hlinkClick r:id="rId4"/>
              </a:rPr>
              <a:t>of</a:t>
            </a:r>
            <a:r>
              <a:rPr lang="de-DE" u="sng" dirty="0">
                <a:hlinkClick r:id="rId4"/>
              </a:rPr>
              <a:t> </a:t>
            </a:r>
            <a:r>
              <a:rPr lang="de-DE" u="sng" dirty="0" err="1">
                <a:hlinkClick r:id="rId4"/>
              </a:rPr>
              <a:t>images</a:t>
            </a:r>
            <a:endParaRPr lang="de-DE" dirty="0"/>
          </a:p>
          <a:p>
            <a:pPr lvl="0"/>
            <a:r>
              <a:rPr lang="de-DE" u="sng" dirty="0" err="1">
                <a:hlinkClick r:id="rId5"/>
              </a:rPr>
              <a:t>Detect</a:t>
            </a:r>
            <a:r>
              <a:rPr lang="de-DE" u="sng" dirty="0">
                <a:hlinkClick r:id="rId5"/>
              </a:rPr>
              <a:t> human </a:t>
            </a:r>
            <a:r>
              <a:rPr lang="de-DE" u="sng" dirty="0" err="1">
                <a:hlinkClick r:id="rId5"/>
              </a:rPr>
              <a:t>faces</a:t>
            </a:r>
            <a:r>
              <a:rPr lang="de-DE" u="sng" dirty="0">
                <a:hlinkClick r:id="rId5"/>
              </a:rPr>
              <a:t> and </a:t>
            </a:r>
            <a:r>
              <a:rPr lang="de-DE" u="sng" dirty="0" err="1">
                <a:hlinkClick r:id="rId5"/>
              </a:rPr>
              <a:t>return</a:t>
            </a:r>
            <a:r>
              <a:rPr lang="de-DE" u="sng" dirty="0">
                <a:hlinkClick r:id="rId5"/>
              </a:rPr>
              <a:t> </a:t>
            </a:r>
            <a:r>
              <a:rPr lang="de-DE" u="sng" dirty="0" err="1">
                <a:hlinkClick r:id="rId5"/>
              </a:rPr>
              <a:t>their</a:t>
            </a:r>
            <a:r>
              <a:rPr lang="de-DE" u="sng" dirty="0">
                <a:hlinkClick r:id="rId5"/>
              </a:rPr>
              <a:t> </a:t>
            </a:r>
            <a:r>
              <a:rPr lang="de-DE" u="sng" dirty="0" err="1">
                <a:hlinkClick r:id="rId5"/>
              </a:rPr>
              <a:t>coordinates</a:t>
            </a:r>
            <a:endParaRPr lang="de-DE" dirty="0"/>
          </a:p>
          <a:p>
            <a:pPr lvl="0"/>
            <a:r>
              <a:rPr lang="de-DE" u="sng" dirty="0" err="1">
                <a:hlinkClick r:id="rId6"/>
              </a:rPr>
              <a:t>Recognize</a:t>
            </a:r>
            <a:r>
              <a:rPr lang="de-DE" u="sng" dirty="0">
                <a:hlinkClick r:id="rId6"/>
              </a:rPr>
              <a:t> domain-</a:t>
            </a:r>
            <a:r>
              <a:rPr lang="de-DE" u="sng" dirty="0" err="1">
                <a:hlinkClick r:id="rId6"/>
              </a:rPr>
              <a:t>specific</a:t>
            </a:r>
            <a:r>
              <a:rPr lang="de-DE" u="sng" dirty="0">
                <a:hlinkClick r:id="rId6"/>
              </a:rPr>
              <a:t> </a:t>
            </a:r>
            <a:r>
              <a:rPr lang="de-DE" u="sng" dirty="0" err="1">
                <a:hlinkClick r:id="rId6"/>
              </a:rPr>
              <a:t>content</a:t>
            </a:r>
            <a:endParaRPr lang="de-DE" dirty="0"/>
          </a:p>
          <a:p>
            <a:pPr lvl="0"/>
            <a:r>
              <a:rPr lang="de-DE" u="sng" dirty="0">
                <a:hlinkClick r:id="rId7"/>
              </a:rPr>
              <a:t>Generate </a:t>
            </a:r>
            <a:r>
              <a:rPr lang="de-DE" u="sng" dirty="0" err="1">
                <a:hlinkClick r:id="rId7"/>
              </a:rPr>
              <a:t>descriptions</a:t>
            </a:r>
            <a:r>
              <a:rPr lang="de-DE" u="sng" dirty="0">
                <a:hlinkClick r:id="rId7"/>
              </a:rPr>
              <a:t> </a:t>
            </a:r>
            <a:r>
              <a:rPr lang="de-DE" u="sng" dirty="0" err="1">
                <a:hlinkClick r:id="rId7"/>
              </a:rPr>
              <a:t>of</a:t>
            </a:r>
            <a:r>
              <a:rPr lang="de-DE" u="sng" dirty="0">
                <a:hlinkClick r:id="rId7"/>
              </a:rPr>
              <a:t> </a:t>
            </a:r>
            <a:r>
              <a:rPr lang="de-DE" u="sng" dirty="0" err="1">
                <a:hlinkClick r:id="rId7"/>
              </a:rPr>
              <a:t>the</a:t>
            </a:r>
            <a:r>
              <a:rPr lang="de-DE" u="sng" dirty="0">
                <a:hlinkClick r:id="rId7"/>
              </a:rPr>
              <a:t> </a:t>
            </a:r>
            <a:r>
              <a:rPr lang="de-DE" u="sng" dirty="0" err="1">
                <a:hlinkClick r:id="rId7"/>
              </a:rPr>
              <a:t>content</a:t>
            </a:r>
            <a:endParaRPr lang="de-DE" dirty="0"/>
          </a:p>
          <a:p>
            <a:pPr lvl="0"/>
            <a:r>
              <a:rPr lang="de-DE" u="sng" dirty="0">
                <a:hlinkClick r:id="rId8"/>
              </a:rPr>
              <a:t>Use </a:t>
            </a:r>
            <a:r>
              <a:rPr lang="de-DE" u="sng" dirty="0" err="1">
                <a:hlinkClick r:id="rId8"/>
              </a:rPr>
              <a:t>optical</a:t>
            </a:r>
            <a:r>
              <a:rPr lang="de-DE" u="sng" dirty="0">
                <a:hlinkClick r:id="rId8"/>
              </a:rPr>
              <a:t> </a:t>
            </a:r>
            <a:r>
              <a:rPr lang="de-DE" u="sng" dirty="0" err="1">
                <a:hlinkClick r:id="rId8"/>
              </a:rPr>
              <a:t>character</a:t>
            </a:r>
            <a:r>
              <a:rPr lang="de-DE" u="sng" dirty="0">
                <a:hlinkClick r:id="rId8"/>
              </a:rPr>
              <a:t> </a:t>
            </a:r>
            <a:r>
              <a:rPr lang="de-DE" u="sng" dirty="0" err="1">
                <a:hlinkClick r:id="rId8"/>
              </a:rPr>
              <a:t>recognition</a:t>
            </a:r>
            <a:r>
              <a:rPr lang="de-DE" u="sng" dirty="0">
                <a:hlinkClick r:id="rId8"/>
              </a:rPr>
              <a:t> </a:t>
            </a:r>
            <a:r>
              <a:rPr lang="de-DE" u="sng" dirty="0" err="1">
                <a:hlinkClick r:id="rId8"/>
              </a:rPr>
              <a:t>to</a:t>
            </a:r>
            <a:r>
              <a:rPr lang="de-DE" u="sng" dirty="0">
                <a:hlinkClick r:id="rId8"/>
              </a:rPr>
              <a:t> </a:t>
            </a:r>
            <a:r>
              <a:rPr lang="de-DE" u="sng" dirty="0" err="1">
                <a:hlinkClick r:id="rId8"/>
              </a:rPr>
              <a:t>identify</a:t>
            </a:r>
            <a:r>
              <a:rPr lang="de-DE" u="sng" dirty="0">
                <a:hlinkClick r:id="rId8"/>
              </a:rPr>
              <a:t> printed </a:t>
            </a:r>
            <a:r>
              <a:rPr lang="de-DE" u="sng" dirty="0" err="1">
                <a:hlinkClick r:id="rId8"/>
              </a:rPr>
              <a:t>text</a:t>
            </a:r>
            <a:r>
              <a:rPr lang="de-DE" u="sng" dirty="0">
                <a:hlinkClick r:id="rId8"/>
              </a:rPr>
              <a:t> </a:t>
            </a:r>
            <a:r>
              <a:rPr lang="de-DE" u="sng" dirty="0" err="1">
                <a:hlinkClick r:id="rId8"/>
              </a:rPr>
              <a:t>found</a:t>
            </a:r>
            <a:r>
              <a:rPr lang="de-DE" u="sng" dirty="0">
                <a:hlinkClick r:id="rId8"/>
              </a:rPr>
              <a:t> in </a:t>
            </a:r>
            <a:r>
              <a:rPr lang="de-DE" u="sng" dirty="0" err="1">
                <a:hlinkClick r:id="rId8"/>
              </a:rPr>
              <a:t>images</a:t>
            </a:r>
            <a:endParaRPr lang="de-DE" dirty="0"/>
          </a:p>
          <a:p>
            <a:pPr lvl="0"/>
            <a:r>
              <a:rPr lang="de-DE" u="sng" dirty="0" err="1">
                <a:hlinkClick r:id="rId9"/>
              </a:rPr>
              <a:t>Distinguish</a:t>
            </a:r>
            <a:r>
              <a:rPr lang="de-DE" u="sng" dirty="0">
                <a:hlinkClick r:id="rId9"/>
              </a:rPr>
              <a:t> </a:t>
            </a:r>
            <a:r>
              <a:rPr lang="de-DE" u="sng" dirty="0" err="1">
                <a:hlinkClick r:id="rId9"/>
              </a:rPr>
              <a:t>color</a:t>
            </a:r>
            <a:r>
              <a:rPr lang="de-DE" u="sng" dirty="0">
                <a:hlinkClick r:id="rId9"/>
              </a:rPr>
              <a:t> </a:t>
            </a:r>
            <a:r>
              <a:rPr lang="de-DE" u="sng" dirty="0" err="1">
                <a:hlinkClick r:id="rId9"/>
              </a:rPr>
              <a:t>schemes</a:t>
            </a:r>
            <a:endParaRPr lang="de-DE" dirty="0"/>
          </a:p>
          <a:p>
            <a:pPr lvl="0"/>
            <a:r>
              <a:rPr lang="de-DE" u="sng" dirty="0" err="1">
                <a:hlinkClick r:id="rId10"/>
              </a:rPr>
              <a:t>Flag</a:t>
            </a:r>
            <a:r>
              <a:rPr lang="de-DE" u="sng" dirty="0">
                <a:hlinkClick r:id="rId10"/>
              </a:rPr>
              <a:t> adult </a:t>
            </a:r>
            <a:r>
              <a:rPr lang="de-DE" u="sng" dirty="0" err="1">
                <a:hlinkClick r:id="rId10"/>
              </a:rPr>
              <a:t>content</a:t>
            </a:r>
            <a:endParaRPr lang="de-DE" dirty="0"/>
          </a:p>
          <a:p>
            <a:pPr lvl="0"/>
            <a:r>
              <a:rPr lang="de-DE" u="sng" dirty="0" err="1">
                <a:hlinkClick r:id="rId11"/>
              </a:rPr>
              <a:t>Crop</a:t>
            </a:r>
            <a:r>
              <a:rPr lang="de-DE" u="sng" dirty="0">
                <a:hlinkClick r:id="rId11"/>
              </a:rPr>
              <a:t> </a:t>
            </a:r>
            <a:r>
              <a:rPr lang="de-DE" u="sng" dirty="0" err="1">
                <a:hlinkClick r:id="rId11"/>
              </a:rPr>
              <a:t>photos</a:t>
            </a:r>
            <a:r>
              <a:rPr lang="de-DE" u="sng" dirty="0">
                <a:hlinkClick r:id="rId11"/>
              </a:rPr>
              <a:t> </a:t>
            </a:r>
            <a:r>
              <a:rPr lang="de-DE" u="sng" dirty="0" err="1">
                <a:hlinkClick r:id="rId11"/>
              </a:rPr>
              <a:t>to</a:t>
            </a:r>
            <a:r>
              <a:rPr lang="de-DE" u="sng" dirty="0">
                <a:hlinkClick r:id="rId11"/>
              </a:rPr>
              <a:t> </a:t>
            </a:r>
            <a:r>
              <a:rPr lang="de-DE" u="sng" dirty="0" err="1">
                <a:hlinkClick r:id="rId11"/>
              </a:rPr>
              <a:t>be</a:t>
            </a:r>
            <a:r>
              <a:rPr lang="de-DE" u="sng" dirty="0">
                <a:hlinkClick r:id="rId11"/>
              </a:rPr>
              <a:t> </a:t>
            </a:r>
            <a:r>
              <a:rPr lang="de-DE" u="sng" dirty="0" err="1">
                <a:hlinkClick r:id="rId11"/>
              </a:rPr>
              <a:t>used</a:t>
            </a:r>
            <a:r>
              <a:rPr lang="de-DE" u="sng" dirty="0">
                <a:hlinkClick r:id="rId11"/>
              </a:rPr>
              <a:t> </a:t>
            </a:r>
            <a:r>
              <a:rPr lang="de-DE" u="sng" dirty="0" err="1">
                <a:hlinkClick r:id="rId11"/>
              </a:rPr>
              <a:t>as</a:t>
            </a:r>
            <a:r>
              <a:rPr lang="de-DE" u="sng" dirty="0">
                <a:hlinkClick r:id="rId11"/>
              </a:rPr>
              <a:t> </a:t>
            </a:r>
            <a:r>
              <a:rPr lang="de-DE" u="sng" dirty="0" err="1">
                <a:hlinkClick r:id="rId11"/>
              </a:rPr>
              <a:t>thumbnails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A8CB12-4A72-4B24-8ABD-7F602E537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8955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D535B1-19C8-4126-9B82-C9356513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Bing Search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088B75D-B46A-48FD-9295-1B2B8E3C4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6150" y="1753299"/>
            <a:ext cx="9737650" cy="3615082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BF7816-7719-4AE9-8419-008012D90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12</a:t>
            </a:fld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935D511-1E96-4423-86F6-688435D7CB6F}"/>
              </a:ext>
            </a:extLst>
          </p:cNvPr>
          <p:cNvSpPr/>
          <p:nvPr/>
        </p:nvSpPr>
        <p:spPr>
          <a:xfrm>
            <a:off x="586562" y="5727040"/>
            <a:ext cx="83713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https://azure.microsoft.com/de-de/services/cognitive-services/bing-web-search-api/</a:t>
            </a:r>
          </a:p>
        </p:txBody>
      </p:sp>
    </p:spTree>
    <p:extLst>
      <p:ext uri="{BB962C8B-B14F-4D97-AF65-F5344CB8AC3E}">
        <p14:creationId xmlns:p14="http://schemas.microsoft.com/office/powerpoint/2010/main" val="41912943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089D32-CEF5-4620-8305-9A1D67ABA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Bing Search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3F880F0-C7B4-4D74-A2C5-669BC75E5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r>
              <a:rPr lang="en-US" b="1" dirty="0"/>
              <a:t>Get enhanced search details from billions of web documents</a:t>
            </a:r>
          </a:p>
          <a:p>
            <a:r>
              <a:rPr lang="en-US" dirty="0"/>
              <a:t>Retrieve web documents indexed by Bing Web </a:t>
            </a:r>
            <a:r>
              <a:rPr lang="en-US" dirty="0" err="1"/>
              <a:t>Serch</a:t>
            </a:r>
            <a:r>
              <a:rPr lang="en-US" dirty="0"/>
              <a:t> API v7 </a:t>
            </a:r>
          </a:p>
          <a:p>
            <a:r>
              <a:rPr lang="en-US" dirty="0"/>
              <a:t>and narrow down the results by result type, freshness and more.</a:t>
            </a:r>
          </a:p>
          <a:p>
            <a:r>
              <a:rPr lang="en-US" dirty="0"/>
              <a:t> With API v7, discover improved query performance for your results. 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1B03626-1519-42B1-9C89-FBF3A3729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1113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1CCB8B-D10B-4E52-BEA5-A7D5FBC97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Text Analytics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77A8E9-E51F-4161-ADEB-EE8BD15AA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https://docs.microsoft.com/de-de/azure/cognitive-services/text-analytics/overview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BF69CCC-12C1-4DAF-BA0D-C9A77D8E7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14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1565AA5-1A9F-46A6-B2C4-6BDED6F8A1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4625" y="2589233"/>
            <a:ext cx="4063242" cy="272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6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C6AEBD-7AFD-4F3C-B18E-B65E4612F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Text Analytics (Sentiments)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11E597C-3E2B-48B8-BF9A-EF31F7727D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720258"/>
            <a:ext cx="10515600" cy="2562072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EFF15A3-6089-4A78-87AE-B434A35DA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2696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9E80E0-072C-4136-AABA-ACE41D27E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Text Analytics (Key </a:t>
            </a:r>
            <a:r>
              <a:rPr lang="de-DE" dirty="0" err="1"/>
              <a:t>Phrases</a:t>
            </a:r>
            <a:r>
              <a:rPr lang="de-DE" dirty="0"/>
              <a:t>)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2409182-AA0D-4685-9675-906044F08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5054" y="1825625"/>
            <a:ext cx="6581892" cy="4351338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5BC370-9A5E-4DAD-889F-C3CE90CF5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4629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D1F394-091A-4575-8F8B-1E289EE05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Simple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extracting</a:t>
            </a:r>
            <a:r>
              <a:rPr lang="de-DE" dirty="0"/>
              <a:t> Key </a:t>
            </a:r>
            <a:r>
              <a:rPr lang="de-DE" dirty="0" err="1"/>
              <a:t>Phrases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63D815-6360-47C0-B7C4-B43DF45C3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Text Analytics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PowerBI</a:t>
            </a:r>
            <a:endParaRPr lang="de-DE" dirty="0"/>
          </a:p>
          <a:p>
            <a:r>
              <a:rPr lang="de-DE" dirty="0">
                <a:hlinkClick r:id="rId2"/>
              </a:rPr>
              <a:t>https://docs.microsoft.com/de-de/azure/cognitive-services/text-analytics/tutorials/tutorial-power-bi-key-phrases</a:t>
            </a:r>
            <a:endParaRPr lang="de-DE" dirty="0"/>
          </a:p>
          <a:p>
            <a:endParaRPr lang="de-DE" dirty="0"/>
          </a:p>
          <a:p>
            <a:r>
              <a:rPr lang="de-DE" dirty="0"/>
              <a:t>Quick Start </a:t>
            </a:r>
            <a:r>
              <a:rPr lang="de-DE" dirty="0" err="1"/>
              <a:t>for</a:t>
            </a:r>
            <a:r>
              <a:rPr lang="de-DE" dirty="0"/>
              <a:t> Text </a:t>
            </a:r>
            <a:r>
              <a:rPr lang="de-DE" dirty="0" err="1"/>
              <a:t>Anlytics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Node.js</a:t>
            </a:r>
          </a:p>
          <a:p>
            <a:r>
              <a:rPr lang="de-DE" dirty="0">
                <a:hlinkClick r:id="rId3"/>
              </a:rPr>
              <a:t>https://docs.microsoft.com/de-de/azure/cognitive-services/text-analytics/quickstarts/nodejs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2364DA6-7A09-4956-B54D-CF6E4966C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9231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4AD8B4-3FF0-44DE-849A-06E968B8C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Bing Visual Search API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BD20AB4-48FD-4477-9B6A-449406BA01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0186" y="1953736"/>
            <a:ext cx="9333614" cy="3634812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E92B924-88AC-4DC6-80F3-A8729C7CF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18</a:t>
            </a:fld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5A5F9C2-F668-47B3-B559-99C52F086735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https://azure.microsoft.com/en-us/services/cognitive-services/bing-visual-search/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1262F1-530E-4BA9-88A2-41FD3570346C}"/>
              </a:ext>
            </a:extLst>
          </p:cNvPr>
          <p:cNvSpPr/>
          <p:nvPr/>
        </p:nvSpPr>
        <p:spPr>
          <a:xfrm>
            <a:off x="590992" y="5729028"/>
            <a:ext cx="87071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https://azure.microsoft.com/en-us/services/cognitive-services/bing-visual-search/</a:t>
            </a:r>
          </a:p>
        </p:txBody>
      </p:sp>
    </p:spTree>
    <p:extLst>
      <p:ext uri="{BB962C8B-B14F-4D97-AF65-F5344CB8AC3E}">
        <p14:creationId xmlns:p14="http://schemas.microsoft.com/office/powerpoint/2010/main" val="2415419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04E389-0939-41AF-A8D5-4DCAD34D9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Bing Visual Search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26AA2F-7FF6-413D-8186-B75579029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provides an experience similar to the image details shown on Bing.com/images. </a:t>
            </a:r>
          </a:p>
          <a:p>
            <a:r>
              <a:rPr lang="en-US" dirty="0"/>
              <a:t>With Visual Search, you can </a:t>
            </a:r>
          </a:p>
          <a:p>
            <a:pPr lvl="1"/>
            <a:r>
              <a:rPr lang="en-US" dirty="0"/>
              <a:t>upload a picture </a:t>
            </a:r>
          </a:p>
          <a:p>
            <a:pPr lvl="1"/>
            <a:r>
              <a:rPr lang="en-US" dirty="0"/>
              <a:t>and get back insights about the image such as visually similar images, shopping sources, webpages that include the image, and more. </a:t>
            </a:r>
          </a:p>
          <a:p>
            <a:r>
              <a:rPr lang="en-US" dirty="0"/>
              <a:t>Visual Search can identify celebrities, monuments and landmarks, artwork, home furnishings, fashion, products, character recognition (OCR), and more.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648C3E8-2E95-4F4F-B47A-AACB378EE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0167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70DC5C-DB56-4839-AB3C-C5ED6BF4A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Azure </a:t>
            </a:r>
            <a:r>
              <a:rPr lang="de-DE" dirty="0" err="1"/>
              <a:t>Cognitive</a:t>
            </a:r>
            <a:r>
              <a:rPr lang="de-DE" dirty="0"/>
              <a:t> Services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3B35DF-4477-4B05-B726-71CDDBEB9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APIs, SDKs, and services available to help developers build intelligent applications </a:t>
            </a:r>
          </a:p>
          <a:p>
            <a:pPr lvl="1"/>
            <a:r>
              <a:rPr lang="en-US" dirty="0"/>
              <a:t>without having direct AI or data science skills or knowledge. </a:t>
            </a:r>
          </a:p>
          <a:p>
            <a:r>
              <a:rPr lang="en-US" dirty="0"/>
              <a:t>Azure Cognitive Services enable developers to easily </a:t>
            </a:r>
            <a:r>
              <a:rPr lang="en-US" b="1" dirty="0"/>
              <a:t>add cognitive features </a:t>
            </a:r>
            <a:r>
              <a:rPr lang="en-US" dirty="0"/>
              <a:t>– such as </a:t>
            </a:r>
          </a:p>
          <a:p>
            <a:pPr lvl="1"/>
            <a:r>
              <a:rPr lang="en-US" dirty="0"/>
              <a:t>emotion and video detection</a:t>
            </a:r>
          </a:p>
          <a:p>
            <a:pPr lvl="1"/>
            <a:r>
              <a:rPr lang="en-US" dirty="0"/>
              <a:t>facial, speech, and vision recognition</a:t>
            </a:r>
          </a:p>
          <a:p>
            <a:pPr lvl="1"/>
            <a:r>
              <a:rPr lang="en-US" dirty="0"/>
              <a:t>speech and language understanding </a:t>
            </a:r>
          </a:p>
          <a:p>
            <a:pPr marL="457200" lvl="1" indent="0">
              <a:buNone/>
            </a:pPr>
            <a:r>
              <a:rPr lang="en-US" dirty="0"/>
              <a:t>into their applications.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EAC83F9-0366-456E-A7FC-63D3423FA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7669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56FB7B-E97B-416B-85FE-ADB3CF1AA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Bing Visual Search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2AB62C-7474-4179-9D04-7871F16D9D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Visual Search lets you discover:</a:t>
            </a:r>
          </a:p>
          <a:p>
            <a:r>
              <a:rPr lang="en-US" dirty="0"/>
              <a:t>Visually </a:t>
            </a:r>
            <a:r>
              <a:rPr lang="en-US" b="1" dirty="0"/>
              <a:t>similar images</a:t>
            </a:r>
            <a:r>
              <a:rPr lang="en-US" dirty="0"/>
              <a:t>—A list of images that are visually similar to the input image</a:t>
            </a:r>
          </a:p>
          <a:p>
            <a:r>
              <a:rPr lang="en-US" dirty="0"/>
              <a:t>Visually </a:t>
            </a:r>
            <a:r>
              <a:rPr lang="en-US" b="1" dirty="0"/>
              <a:t>similar products</a:t>
            </a:r>
            <a:r>
              <a:rPr lang="en-US" dirty="0"/>
              <a:t>—A list of images that contain products that are visually similar to the product shown in the input image</a:t>
            </a:r>
          </a:p>
          <a:p>
            <a:r>
              <a:rPr lang="en-US" b="1" dirty="0"/>
              <a:t>Shopping sources</a:t>
            </a:r>
            <a:r>
              <a:rPr lang="en-US" dirty="0"/>
              <a:t>—A list of places where you can buy the item shown in the input image</a:t>
            </a:r>
          </a:p>
          <a:p>
            <a:r>
              <a:rPr lang="en-US" dirty="0"/>
              <a:t>Related searches—A list of related searches made by others or that are based on the contents of the image</a:t>
            </a:r>
          </a:p>
          <a:p>
            <a:r>
              <a:rPr lang="en-US" b="1" dirty="0"/>
              <a:t>Web pages that include the image</a:t>
            </a:r>
            <a:r>
              <a:rPr lang="en-US" dirty="0"/>
              <a:t>—A list of webpages that include the input image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1219E46-1A40-428F-8F95-7D06F08C6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1441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448886-2571-46EE-AEEE-9C18C9DE5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Azure </a:t>
            </a:r>
            <a:r>
              <a:rPr lang="de-DE" dirty="0" err="1"/>
              <a:t>Cognitive</a:t>
            </a:r>
            <a:r>
              <a:rPr lang="de-DE" dirty="0"/>
              <a:t> Services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6EE6EF-7797-492A-88DC-6A46C975F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goal of Azure Cognitive Services is to help developers create applications that can </a:t>
            </a:r>
          </a:p>
          <a:p>
            <a:pPr lvl="1"/>
            <a:r>
              <a:rPr lang="en-US" dirty="0"/>
              <a:t>see, hear, speak, </a:t>
            </a:r>
          </a:p>
          <a:p>
            <a:pPr lvl="1"/>
            <a:r>
              <a:rPr lang="en-US" dirty="0"/>
              <a:t>understand, and even begin to reason. </a:t>
            </a:r>
          </a:p>
          <a:p>
            <a:r>
              <a:rPr lang="en-US" dirty="0"/>
              <a:t>The catalog of services within Azure Cognitive Services can be categorized into five categories:</a:t>
            </a:r>
          </a:p>
          <a:p>
            <a:pPr lvl="1"/>
            <a:r>
              <a:rPr lang="en-US" dirty="0"/>
              <a:t>Vision, </a:t>
            </a:r>
          </a:p>
          <a:p>
            <a:pPr lvl="1"/>
            <a:r>
              <a:rPr lang="en-US" dirty="0"/>
              <a:t>Speech, </a:t>
            </a:r>
          </a:p>
          <a:p>
            <a:pPr lvl="1"/>
            <a:r>
              <a:rPr lang="en-US" dirty="0"/>
              <a:t>Language, </a:t>
            </a:r>
          </a:p>
          <a:p>
            <a:pPr lvl="1"/>
            <a:r>
              <a:rPr lang="en-US" dirty="0"/>
              <a:t>Search, </a:t>
            </a:r>
          </a:p>
          <a:p>
            <a:pPr lvl="1"/>
            <a:r>
              <a:rPr lang="en-US" dirty="0"/>
              <a:t>and Knowledge.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287D41C-7EA9-437A-B512-29A6EB16B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4962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A620A5-F255-4D75-8021-11EFEAFF9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Programming</a:t>
            </a:r>
            <a:r>
              <a:rPr lang="de-DE" dirty="0"/>
              <a:t> </a:t>
            </a:r>
            <a:r>
              <a:rPr lang="de-DE" dirty="0" err="1"/>
              <a:t>Languages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088F6BB-3590-4F95-960F-A590471D3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9935" y="1825625"/>
            <a:ext cx="6632798" cy="4138767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4A6750C-3D7E-4257-B626-EE6F332B6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4</a:t>
            </a:fld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CA49930-9537-4EFC-BDBE-73AB644ACBE9}"/>
              </a:ext>
            </a:extLst>
          </p:cNvPr>
          <p:cNvSpPr/>
          <p:nvPr/>
        </p:nvSpPr>
        <p:spPr>
          <a:xfrm>
            <a:off x="838200" y="5820557"/>
            <a:ext cx="5826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/>
              </a:rPr>
              <a:t>https://docs.microsoft.com/de-de/azure/cognitive-services/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9216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81F780-529A-44E0-AE23-16566A647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Azure </a:t>
            </a:r>
            <a:r>
              <a:rPr lang="de-DE" dirty="0" err="1"/>
              <a:t>Cognitive</a:t>
            </a:r>
            <a:r>
              <a:rPr lang="de-DE" dirty="0"/>
              <a:t> Services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929138-5B33-419B-93BA-9E0861908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Cognitive</a:t>
            </a:r>
            <a:r>
              <a:rPr lang="de-DE" dirty="0"/>
              <a:t> Services </a:t>
            </a:r>
            <a:r>
              <a:rPr lang="de-DE" b="1" dirty="0"/>
              <a:t>Homepage</a:t>
            </a:r>
          </a:p>
          <a:p>
            <a:pPr marL="457200" lvl="1" indent="0">
              <a:buNone/>
            </a:pPr>
            <a:r>
              <a:rPr lang="de-DE" sz="2000" dirty="0">
                <a:hlinkClick r:id="rId2"/>
              </a:rPr>
              <a:t>https://azure.microsoft.com/</a:t>
            </a:r>
            <a:r>
              <a:rPr lang="de-DE" sz="2000" dirty="0">
                <a:highlight>
                  <a:srgbClr val="FFFF00"/>
                </a:highlight>
                <a:hlinkClick r:id="rId2"/>
              </a:rPr>
              <a:t>de-de</a:t>
            </a:r>
            <a:r>
              <a:rPr lang="de-DE" sz="2000" dirty="0">
                <a:hlinkClick r:id="rId2"/>
              </a:rPr>
              <a:t>/services/cognitive-services/</a:t>
            </a:r>
            <a:endParaRPr lang="de-DE" sz="2000" dirty="0"/>
          </a:p>
          <a:p>
            <a:pPr marL="457200" lvl="1" indent="0">
              <a:buNone/>
            </a:pPr>
            <a:r>
              <a:rPr lang="de-DE" sz="2000" dirty="0">
                <a:hlinkClick r:id="rId3"/>
              </a:rPr>
              <a:t>https://docs.microsoft.com/</a:t>
            </a:r>
            <a:r>
              <a:rPr lang="de-DE" sz="2000" dirty="0">
                <a:highlight>
                  <a:srgbClr val="FFFF00"/>
                </a:highlight>
                <a:hlinkClick r:id="rId3"/>
              </a:rPr>
              <a:t>en-US</a:t>
            </a:r>
            <a:r>
              <a:rPr lang="de-DE" sz="2000" dirty="0">
                <a:hlinkClick r:id="rId3"/>
              </a:rPr>
              <a:t>/azure/cognitive-services/</a:t>
            </a:r>
            <a:endParaRPr lang="de-DE" sz="2000" dirty="0"/>
          </a:p>
          <a:p>
            <a:pPr marL="457200" lvl="1" indent="0">
              <a:buNone/>
            </a:pPr>
            <a:endParaRPr lang="de-DE" sz="2000" dirty="0"/>
          </a:p>
          <a:p>
            <a:r>
              <a:rPr lang="de-DE" dirty="0" err="1"/>
              <a:t>Cognitive</a:t>
            </a:r>
            <a:r>
              <a:rPr lang="de-DE" dirty="0"/>
              <a:t> Services </a:t>
            </a:r>
            <a:r>
              <a:rPr lang="de-DE" b="1" dirty="0"/>
              <a:t>Directory</a:t>
            </a:r>
          </a:p>
          <a:p>
            <a:pPr marL="457200" lvl="1" indent="0">
              <a:buNone/>
            </a:pPr>
            <a:r>
              <a:rPr lang="de-DE" sz="2000" dirty="0">
                <a:hlinkClick r:id="rId4"/>
              </a:rPr>
              <a:t>https://azure.microsoft.com/de-de/services/cognitive-services/directory/</a:t>
            </a:r>
            <a:endParaRPr lang="de-DE" sz="2000" dirty="0"/>
          </a:p>
          <a:p>
            <a:endParaRPr lang="de-DE" dirty="0"/>
          </a:p>
          <a:p>
            <a:r>
              <a:rPr lang="de-DE" dirty="0" err="1"/>
              <a:t>Cognitive</a:t>
            </a:r>
            <a:r>
              <a:rPr lang="de-DE" dirty="0"/>
              <a:t> Services </a:t>
            </a:r>
            <a:r>
              <a:rPr lang="de-DE" b="1" dirty="0" err="1"/>
              <a:t>Documentation</a:t>
            </a:r>
            <a:endParaRPr lang="de-DE" b="1" dirty="0"/>
          </a:p>
          <a:p>
            <a:pPr marL="457200" lvl="1" indent="0">
              <a:buNone/>
            </a:pPr>
            <a:r>
              <a:rPr lang="de-DE" sz="2000" dirty="0">
                <a:hlinkClick r:id="rId5"/>
              </a:rPr>
              <a:t>https://docs.microsoft.com/de-de/azure/cognitive-services/</a:t>
            </a:r>
            <a:endParaRPr lang="de-DE" sz="2000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CA9F7C9-264F-44FD-92A5-437822C82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0463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F7C3A9-C29E-4EA1-9843-5629A1C31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samples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5E8F23-ADA6-4156-97FC-3F3115BF8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https://docs.microsoft.com/de-de/azure/cognitive-services/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23C3B28-E977-44E1-AC64-B5CADB9FC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2711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5450BA-B0D1-4EDC-A642-F8B19ABE5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Computer Vision (</a:t>
            </a:r>
            <a:r>
              <a:rPr lang="de-DE" dirty="0" err="1"/>
              <a:t>Analyze</a:t>
            </a:r>
            <a:r>
              <a:rPr lang="de-DE" dirty="0"/>
              <a:t> Image) 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12F4ECD-25A3-41F6-B477-A76AF9B29F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5543" y="1954434"/>
            <a:ext cx="9788026" cy="3457538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5173A6C-17EB-4A9C-A15A-04EE02E08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7</a:t>
            </a:fld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CC8B712-B8E1-4A7B-8B1E-36ED6E5311BB}"/>
              </a:ext>
            </a:extLst>
          </p:cNvPr>
          <p:cNvSpPr/>
          <p:nvPr/>
        </p:nvSpPr>
        <p:spPr>
          <a:xfrm>
            <a:off x="838200" y="5558415"/>
            <a:ext cx="81480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https://azure.microsoft.com/de-de/services/cognitive-services/computer-vision/</a:t>
            </a:r>
          </a:p>
        </p:txBody>
      </p:sp>
    </p:spTree>
    <p:extLst>
      <p:ext uri="{BB962C8B-B14F-4D97-AF65-F5344CB8AC3E}">
        <p14:creationId xmlns:p14="http://schemas.microsoft.com/office/powerpoint/2010/main" val="1979052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9A83B1-4506-4CC2-899A-23CE37EC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Computer Vision (</a:t>
            </a:r>
            <a:r>
              <a:rPr lang="de-DE" dirty="0" err="1"/>
              <a:t>Analyze</a:t>
            </a:r>
            <a:r>
              <a:rPr lang="de-DE" dirty="0"/>
              <a:t> Image)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5279F8-FDB0-4927-AF88-478E514F3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REST-API</a:t>
            </a:r>
          </a:p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in </a:t>
            </a:r>
            <a:r>
              <a:rPr lang="de-DE" dirty="0" err="1"/>
              <a:t>languages</a:t>
            </a:r>
            <a:r>
              <a:rPr lang="de-DE" dirty="0"/>
              <a:t> like C#, Node.js and Python</a:t>
            </a:r>
          </a:p>
          <a:p>
            <a:r>
              <a:rPr lang="de-DE" dirty="0"/>
              <a:t>Send a JPG </a:t>
            </a:r>
            <a:r>
              <a:rPr lang="de-DE" dirty="0" err="1"/>
              <a:t>or</a:t>
            </a:r>
            <a:r>
              <a:rPr lang="de-DE" dirty="0"/>
              <a:t> PNG</a:t>
            </a:r>
          </a:p>
          <a:p>
            <a:r>
              <a:rPr lang="de-DE" dirty="0" err="1"/>
              <a:t>Receive</a:t>
            </a:r>
            <a:r>
              <a:rPr lang="de-DE" dirty="0"/>
              <a:t> </a:t>
            </a:r>
            <a:r>
              <a:rPr lang="de-DE" dirty="0" err="1"/>
              <a:t>contents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photo</a:t>
            </a:r>
            <a:r>
              <a:rPr lang="de-DE" dirty="0"/>
              <a:t> in JSON-format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C884906-4755-4BB9-A630-2FA28886F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1481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79B9AF-2ED1-4C9E-A67D-E32FD8A43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Computer Vision (OCR)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67B0EE3-EF0B-4BCD-9FA1-8556B4F286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7850"/>
            <a:ext cx="8508730" cy="4351338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B614450-9C90-4AFB-8366-64FF231B0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8C309-F0BC-47D5-9A47-19AA664CBA27}" type="slidenum">
              <a:rPr lang="de-DE" smtClean="0"/>
              <a:t>9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0768E92-8C57-49A5-8673-AC8CD19D0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8873" y="1847849"/>
            <a:ext cx="2711516" cy="464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282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745</Words>
  <Application>Microsoft Office PowerPoint</Application>
  <PresentationFormat>Breitbild</PresentationFormat>
  <Paragraphs>109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</vt:lpstr>
      <vt:lpstr>Azure Cognitive Services</vt:lpstr>
      <vt:lpstr>Azure Cognitive Services</vt:lpstr>
      <vt:lpstr>Azure Cognitive Services</vt:lpstr>
      <vt:lpstr>Programming Languages</vt:lpstr>
      <vt:lpstr>Azure Cognitive Services</vt:lpstr>
      <vt:lpstr>A lot of samples</vt:lpstr>
      <vt:lpstr>Computer Vision (Analyze Image) </vt:lpstr>
      <vt:lpstr>Computer Vision (Analyze Image)</vt:lpstr>
      <vt:lpstr>Computer Vision (OCR)</vt:lpstr>
      <vt:lpstr>Computer Vision (OCR)</vt:lpstr>
      <vt:lpstr>Computer Vision</vt:lpstr>
      <vt:lpstr>Bing Search</vt:lpstr>
      <vt:lpstr>Bing Search</vt:lpstr>
      <vt:lpstr>Text Analytics</vt:lpstr>
      <vt:lpstr>Text Analytics (Sentiments)</vt:lpstr>
      <vt:lpstr>Text Analytics (Key Phrases)</vt:lpstr>
      <vt:lpstr>Simple Example for extracting Key Phrases</vt:lpstr>
      <vt:lpstr>Bing Visual Search API</vt:lpstr>
      <vt:lpstr>Bing Visual Search API</vt:lpstr>
      <vt:lpstr>Bing Visual Search 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AI, Machine Learning, Azure</dc:title>
  <dc:creator>Stefan Scharr</dc:creator>
  <cp:lastModifiedBy>Stefan Scharr</cp:lastModifiedBy>
  <cp:revision>56</cp:revision>
  <dcterms:created xsi:type="dcterms:W3CDTF">2018-09-10T09:09:03Z</dcterms:created>
  <dcterms:modified xsi:type="dcterms:W3CDTF">2018-09-28T05:27:26Z</dcterms:modified>
</cp:coreProperties>
</file>

<file path=docProps/thumbnail.jpeg>
</file>